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sldIdLst>
    <p:sldId id="256" r:id="rId2"/>
    <p:sldId id="257" r:id="rId3"/>
    <p:sldId id="268" r:id="rId4"/>
    <p:sldId id="258" r:id="rId5"/>
    <p:sldId id="262" r:id="rId6"/>
    <p:sldId id="259" r:id="rId7"/>
    <p:sldId id="261" r:id="rId8"/>
    <p:sldId id="260" r:id="rId9"/>
    <p:sldId id="263" r:id="rId10"/>
    <p:sldId id="264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2026. 01. 22.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1704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2026. 01. 22.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6089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2026. 01. 22.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004067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2026. 01. 22.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9240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2026. 01. 22.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92250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2026. 01. 22.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9391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2026. 01. 22.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38695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2026. 01. 22.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3517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2026. 01. 22.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7247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2026. 01. 22.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1911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2026. 01. 22.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0090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2026. 01. 22.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2266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2026. 01. 22.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01551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2026. 01. 22.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76555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2026. 01. 22.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2309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F38D-CF65-4055-BE89-80CE26764732}" type="datetimeFigureOut">
              <a:rPr lang="hu-HU" smtClean="0"/>
              <a:t>2026. 01. 22.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6039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6F38D-CF65-4055-BE89-80CE26764732}" type="datetimeFigureOut">
              <a:rPr lang="hu-HU" smtClean="0"/>
              <a:t>2026. 01. 22.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E851A84-8D53-4543-A5ED-D48AD35E0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3478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  <p:sldLayoutId id="2147483756" r:id="rId15"/>
    <p:sldLayoutId id="214748375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/>
              <a:t>ÉRETTSÉGI 2026.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Szent Benedek Technikum és Gimnázium </a:t>
            </a:r>
          </a:p>
          <a:p>
            <a:r>
              <a:rPr lang="hu-HU" dirty="0"/>
              <a:t>Budaörsi Tagintézménye</a:t>
            </a: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483" y="124167"/>
            <a:ext cx="2069011" cy="2069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681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02623" y="1454259"/>
            <a:ext cx="10633166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600" b="1" dirty="0">
                <a:solidFill>
                  <a:prstClr val="black"/>
                </a:solidFill>
              </a:rPr>
              <a:t>Mentességek igazgatói engedély alapján a vizsgázó KÉRELMÉRE:</a:t>
            </a:r>
          </a:p>
          <a:p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A szakmai vizsga kivételével, egyes tantárgyak helyett </a:t>
            </a:r>
            <a:r>
              <a:rPr lang="hu-HU" sz="2600">
                <a:solidFill>
                  <a:prstClr val="black"/>
                </a:solidFill>
              </a:rPr>
              <a:t>a tanuló </a:t>
            </a:r>
            <a:r>
              <a:rPr lang="hu-HU" sz="2600" dirty="0">
                <a:solidFill>
                  <a:prstClr val="black"/>
                </a:solidFill>
              </a:rPr>
              <a:t>másik tantárgyat választhat: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	- digitális kultúra / ágazathoz kapcsolódó tantárgy / hittan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Írásbeli vizsgán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- 	maximum 60 perccel meghosszabbítható</a:t>
            </a:r>
          </a:p>
          <a:p>
            <a:pPr marL="457200" lvl="0" indent="-457200">
              <a:buFontTx/>
              <a:buChar char="-"/>
            </a:pPr>
            <a:r>
              <a:rPr lang="hu-HU" sz="2600" dirty="0">
                <a:solidFill>
                  <a:prstClr val="black"/>
                </a:solidFill>
              </a:rPr>
              <a:t>segédeszközt (pl.: számítógép) használhasson</a:t>
            </a:r>
          </a:p>
          <a:p>
            <a:pPr marL="457200" lvl="0" indent="-457200">
              <a:buFontTx/>
              <a:buChar char="-"/>
            </a:pPr>
            <a:r>
              <a:rPr lang="hu-HU" sz="2600" dirty="0">
                <a:solidFill>
                  <a:prstClr val="black"/>
                </a:solidFill>
              </a:rPr>
              <a:t>írásbeli helyett szóbelin duplázhasson</a:t>
            </a:r>
          </a:p>
          <a:p>
            <a:pPr marL="457200" lvl="0" indent="-457200">
              <a:buFontTx/>
              <a:buChar char="-"/>
            </a:pPr>
            <a:r>
              <a:rPr lang="hu-HU" sz="2600" dirty="0">
                <a:solidFill>
                  <a:prstClr val="black"/>
                </a:solidFill>
              </a:rPr>
              <a:t>bizonyos vizsgarészek (helyesírás) értékelése alól mentesülhessen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Szóbeli vizsgán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- 	hosszabb felkészülési / felelési idő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- 	írásban tehesse le</a:t>
            </a:r>
          </a:p>
        </p:txBody>
      </p:sp>
      <p:sp>
        <p:nvSpPr>
          <p:cNvPr id="3" name="Cím 1"/>
          <p:cNvSpPr txBox="1">
            <a:spLocks/>
          </p:cNvSpPr>
          <p:nvPr/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hu-HU" b="1" dirty="0"/>
              <a:t>ÉRETTSÉGI 2026.</a:t>
            </a:r>
          </a:p>
        </p:txBody>
      </p:sp>
    </p:spTree>
    <p:extLst>
      <p:ext uri="{BB962C8B-B14F-4D97-AF65-F5344CB8AC3E}">
        <p14:creationId xmlns:p14="http://schemas.microsoft.com/office/powerpoint/2010/main" val="1039797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298994" y="365760"/>
            <a:ext cx="85431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5400" b="1" dirty="0"/>
              <a:t>Köszönjük a figyelmet!</a:t>
            </a:r>
          </a:p>
          <a:p>
            <a:pPr algn="ctr"/>
            <a:endParaRPr lang="hu-HU" sz="5400" b="1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4799" y="2120086"/>
            <a:ext cx="3451497" cy="3451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782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ÉRETTSÉGI 2026.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3" y="1593669"/>
            <a:ext cx="9206895" cy="492034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sz="2800" b="1" dirty="0"/>
              <a:t>Jelentkezési határidő: </a:t>
            </a:r>
            <a:r>
              <a:rPr lang="hu-H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2026. február 15. (16.)</a:t>
            </a:r>
            <a:endParaRPr lang="hu-H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hu-HU" sz="2800" b="1" dirty="0"/>
              <a:t>Módosításra nincs mód a jelzett dátum után!</a:t>
            </a:r>
          </a:p>
          <a:p>
            <a:pPr marL="0" indent="0">
              <a:buNone/>
            </a:pPr>
            <a:r>
              <a:rPr lang="hu-HU" sz="2800" b="1" dirty="0"/>
              <a:t>A jelentkezés írásban, az iskolában történik az általános igazgatóhelyettesnél.</a:t>
            </a:r>
          </a:p>
          <a:p>
            <a:pPr marL="0" indent="0">
              <a:buNone/>
            </a:pPr>
            <a:r>
              <a:rPr lang="hu-HU" sz="2800" b="1" dirty="0"/>
              <a:t>A rendes érettségire bocsátás feltétele:</a:t>
            </a:r>
          </a:p>
          <a:p>
            <a:r>
              <a:rPr lang="hu-HU" sz="2800" b="1" dirty="0"/>
              <a:t>Középiskola sikeres befejezése (technikumban 13. év)</a:t>
            </a:r>
          </a:p>
          <a:p>
            <a:r>
              <a:rPr lang="hu-HU" sz="2800" b="1" dirty="0"/>
              <a:t>50 óra közösségi szolgálat. Ennek hiányában az érettségi nem kezdhető meg.</a:t>
            </a:r>
          </a:p>
          <a:p>
            <a:pPr marL="0" indent="0">
              <a:buNone/>
            </a:pPr>
            <a:r>
              <a:rPr lang="hu-HU" sz="2800" b="1" dirty="0"/>
              <a:t>Jogszabályi háttér: 100/1997. (VI.13.) Korm. Rendelet, 					        2019. évi LXXX. Törvény a szakképzésről</a:t>
            </a:r>
          </a:p>
          <a:p>
            <a:pPr marL="0" indent="0">
              <a:buNone/>
            </a:pPr>
            <a:r>
              <a:rPr lang="hu-HU" sz="2800" b="1" dirty="0"/>
              <a:t>Adatvédelmi tájékoztató - honlapon</a:t>
            </a:r>
          </a:p>
        </p:txBody>
      </p:sp>
    </p:spTree>
    <p:extLst>
      <p:ext uri="{BB962C8B-B14F-4D97-AF65-F5344CB8AC3E}">
        <p14:creationId xmlns:p14="http://schemas.microsoft.com/office/powerpoint/2010/main" val="187768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29C2B02-813E-0C2B-12DF-E5C475D76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26237"/>
          </a:xfrm>
        </p:spPr>
        <p:txBody>
          <a:bodyPr/>
          <a:lstStyle/>
          <a:p>
            <a:r>
              <a:rPr lang="hu-HU" b="1" dirty="0"/>
              <a:t>ÉRETTSÉGI 2026.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D03A89B-0D85-D178-D60B-AE7DCA012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33491"/>
            <a:ext cx="8596668" cy="440787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hu-HU" sz="5100" b="1" dirty="0"/>
              <a:t>Vizsgafajták:</a:t>
            </a:r>
          </a:p>
          <a:p>
            <a:r>
              <a:rPr lang="hu-HU" sz="5100" b="1" dirty="0"/>
              <a:t>RENDES (középiskolai tanulmányok végén – 13. évfolyam)</a:t>
            </a:r>
          </a:p>
          <a:p>
            <a:r>
              <a:rPr lang="hu-HU" sz="5100" b="1" dirty="0"/>
              <a:t>ELŐREHOZOTT (11-12. évfolyam)</a:t>
            </a:r>
          </a:p>
          <a:p>
            <a:r>
              <a:rPr lang="hu-HU" sz="5100" b="1" dirty="0"/>
              <a:t>Szintemelő (sikeres középszintű után, akár előrehozottként is)</a:t>
            </a:r>
          </a:p>
          <a:p>
            <a:r>
              <a:rPr lang="hu-HU" sz="5100" b="1" dirty="0"/>
              <a:t>Pótló (sikertelen </a:t>
            </a:r>
            <a:r>
              <a:rPr lang="hu-HU" sz="5500" b="1" dirty="0"/>
              <a:t>vizsga</a:t>
            </a:r>
            <a:r>
              <a:rPr lang="hu-HU" sz="5100" b="1" dirty="0"/>
              <a:t> után)</a:t>
            </a:r>
          </a:p>
          <a:p>
            <a:r>
              <a:rPr lang="hu-HU" sz="5100" b="1" dirty="0"/>
              <a:t>Javító (sikertelen vizsga után)</a:t>
            </a:r>
          </a:p>
          <a:p>
            <a:r>
              <a:rPr lang="hu-HU" sz="5100" b="1" dirty="0"/>
              <a:t>Kiegészítő (érettségi bizonyítvány megszerzése után)</a:t>
            </a:r>
          </a:p>
          <a:p>
            <a:r>
              <a:rPr lang="hu-HU" sz="5100" b="1" dirty="0"/>
              <a:t>Ismétlő (érettségi bizonyítvány megszerzése után)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496052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ÉRETTSÉGI 2026.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5" y="1577430"/>
            <a:ext cx="9282060" cy="46317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600" b="1" dirty="0"/>
              <a:t>Választható vizsgaszintek:</a:t>
            </a:r>
          </a:p>
          <a:p>
            <a:r>
              <a:rPr lang="hu-HU" sz="2600" b="1" dirty="0"/>
              <a:t>Középszint</a:t>
            </a:r>
          </a:p>
          <a:p>
            <a:r>
              <a:rPr lang="hu-HU" sz="2600" b="1" dirty="0"/>
              <a:t>Emelt szint</a:t>
            </a:r>
          </a:p>
          <a:p>
            <a:pPr marL="0" indent="0">
              <a:buNone/>
            </a:pPr>
            <a:r>
              <a:rPr lang="hu-HU" sz="2600" b="1" dirty="0"/>
              <a:t>A középszintű érettségit az </a:t>
            </a:r>
            <a:r>
              <a:rPr lang="hu-HU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iskola bonyolítja le</a:t>
            </a:r>
            <a:r>
              <a:rPr lang="hu-HU" sz="2600" b="1" dirty="0"/>
              <a:t>.</a:t>
            </a:r>
          </a:p>
          <a:p>
            <a:pPr marL="0" indent="0">
              <a:buNone/>
            </a:pPr>
            <a:r>
              <a:rPr lang="hu-HU" sz="2600" b="1" dirty="0"/>
              <a:t>Az emelt szintű érettségit </a:t>
            </a:r>
            <a:r>
              <a:rPr lang="hu-HU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független bizottság előtt </a:t>
            </a:r>
            <a:r>
              <a:rPr lang="hu-HU" sz="2600" b="1" dirty="0"/>
              <a:t>„idegen helyszínen” kell letenni. Az OH jelöl! – FONTOS a helyes lakcím, értesítési cím.</a:t>
            </a:r>
          </a:p>
          <a:p>
            <a:pPr marL="0" indent="0">
              <a:buNone/>
            </a:pPr>
            <a:r>
              <a:rPr lang="hu-HU" sz="2600" b="1" dirty="0"/>
              <a:t>Az emelt szintű szóbeli vizsga mindig megelőzi a középszintűt.</a:t>
            </a:r>
          </a:p>
        </p:txBody>
      </p:sp>
    </p:spTree>
    <p:extLst>
      <p:ext uri="{BB962C8B-B14F-4D97-AF65-F5344CB8AC3E}">
        <p14:creationId xmlns:p14="http://schemas.microsoft.com/office/powerpoint/2010/main" val="1183836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677334" y="1911812"/>
            <a:ext cx="9398484" cy="5134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defTabSz="457200">
              <a:spcBef>
                <a:spcPts val="10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Ø"/>
            </a:pPr>
            <a:r>
              <a:rPr lang="hu-HU" sz="2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Térítésmentes az érettségi a tanulói jogviszony ideje alatt az érettségi bizonyítvány megszerzéséig.</a:t>
            </a:r>
          </a:p>
          <a:p>
            <a:pPr marL="457200" lvl="0" indent="-457200" defTabSz="457200">
              <a:spcBef>
                <a:spcPts val="10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Ø"/>
            </a:pPr>
            <a:r>
              <a:rPr lang="hu-HU" sz="2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Minden más esetben fizetni kell az OH felé </a:t>
            </a:r>
            <a:r>
              <a:rPr lang="hu-HU" sz="2600" b="1" dirty="0"/>
              <a:t>(2026-ban K: 48 000 Ft, E: 81 000 Ft)</a:t>
            </a:r>
          </a:p>
          <a:p>
            <a:pPr marL="457200" lvl="0" indent="-457200" defTabSz="457200">
              <a:spcBef>
                <a:spcPts val="10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Ø"/>
            </a:pPr>
            <a:r>
              <a:rPr lang="hu-HU" sz="2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Az érettségi bizonyítványt / tanúsítványt / TÖRZSLAP-KIVONATOT az iskola állítja ki a közép- és emelt szintű vizsgákról egyaránt.</a:t>
            </a:r>
          </a:p>
          <a:p>
            <a:pPr lvl="0" defTabSz="45720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hu-HU" sz="2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	(A törzslapkivonatot meg kell őrizni és a rendes 	érettségi vizsgára jelentkezéskor benyújtani!)</a:t>
            </a:r>
          </a:p>
          <a:p>
            <a:pPr marL="457200" lvl="0" indent="-457200" defTabSz="457200">
              <a:spcBef>
                <a:spcPts val="10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Ø"/>
            </a:pPr>
            <a:endParaRPr lang="hu-HU" sz="26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0" lvl="0" indent="-457200" defTabSz="457200">
              <a:spcBef>
                <a:spcPts val="10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Ø"/>
            </a:pPr>
            <a:endParaRPr lang="hu-HU" sz="26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Cím 1"/>
          <p:cNvSpPr txBox="1">
            <a:spLocks/>
          </p:cNvSpPr>
          <p:nvPr/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hu-HU" b="1" dirty="0"/>
              <a:t>ÉRETTSÉGI 2026.</a:t>
            </a:r>
          </a:p>
        </p:txBody>
      </p:sp>
    </p:spTree>
    <p:extLst>
      <p:ext uri="{BB962C8B-B14F-4D97-AF65-F5344CB8AC3E}">
        <p14:creationId xmlns:p14="http://schemas.microsoft.com/office/powerpoint/2010/main" val="386122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ÉRETTSÉGI 2026.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45725" y="1641438"/>
            <a:ext cx="9305110" cy="50245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u-HU" sz="2800" b="1" dirty="0"/>
              <a:t>4 tantárgyból </a:t>
            </a:r>
            <a:r>
              <a:rPr lang="hu-HU" sz="2800" b="1" u="sng" dirty="0"/>
              <a:t>kötelező vizsgázni</a:t>
            </a:r>
          </a:p>
          <a:p>
            <a:pPr marL="514350" indent="-514350">
              <a:buAutoNum type="arabicPeriod"/>
            </a:pPr>
            <a:r>
              <a:rPr lang="hu-HU" sz="2800" b="1" dirty="0">
                <a:solidFill>
                  <a:schemeClr val="accent2"/>
                </a:solidFill>
              </a:rPr>
              <a:t>Magyar nyelv és irodalom (előrehozott)</a:t>
            </a:r>
          </a:p>
          <a:p>
            <a:pPr marL="514350" indent="-514350">
              <a:buAutoNum type="arabicPeriod"/>
            </a:pPr>
            <a:r>
              <a:rPr lang="hu-HU" sz="2800" b="1" dirty="0">
                <a:solidFill>
                  <a:schemeClr val="accent2"/>
                </a:solidFill>
              </a:rPr>
              <a:t>Matematika (előrehozott)</a:t>
            </a:r>
          </a:p>
          <a:p>
            <a:pPr marL="514350" indent="-514350">
              <a:buAutoNum type="arabicPeriod"/>
            </a:pPr>
            <a:r>
              <a:rPr lang="hu-HU" sz="2800" b="1" dirty="0">
                <a:solidFill>
                  <a:schemeClr val="accent2"/>
                </a:solidFill>
              </a:rPr>
              <a:t>Történelem (előrehozott)</a:t>
            </a:r>
          </a:p>
          <a:p>
            <a:pPr marL="514350" indent="-514350">
              <a:buAutoNum type="arabicPeriod"/>
            </a:pPr>
            <a:r>
              <a:rPr lang="hu-HU" sz="2800" b="1" dirty="0"/>
              <a:t>Idegen nyelv (lehet előrehozott–osztályozóvizsgával!)</a:t>
            </a:r>
          </a:p>
          <a:p>
            <a:pPr marL="0" indent="0">
              <a:buNone/>
            </a:pPr>
            <a:r>
              <a:rPr lang="hu-HU" sz="2800" b="1" dirty="0">
                <a:solidFill>
                  <a:srgbClr val="FF0000"/>
                </a:solidFill>
              </a:rPr>
              <a:t>+ Szakmai vizsga</a:t>
            </a:r>
          </a:p>
          <a:p>
            <a:pPr marL="0" indent="0">
              <a:buNone/>
            </a:pPr>
            <a:endParaRPr lang="hu-HU" sz="1800" b="1" dirty="0"/>
          </a:p>
          <a:p>
            <a:pPr marL="0" indent="0">
              <a:buNone/>
            </a:pPr>
            <a:r>
              <a:rPr lang="hu-HU" sz="2400" b="1" dirty="0"/>
              <a:t>A vizsgák követelményei és leírása megtalálható:</a:t>
            </a:r>
          </a:p>
          <a:p>
            <a:pPr marL="0" indent="0">
              <a:buNone/>
            </a:pPr>
            <a:r>
              <a:rPr lang="hu-HU" sz="2400" dirty="0"/>
              <a:t>https://www.oktatas.hu/kozneveles/erettsegi/erettsegi_vizsgatargyak</a:t>
            </a:r>
          </a:p>
        </p:txBody>
      </p:sp>
    </p:spTree>
    <p:extLst>
      <p:ext uri="{BB962C8B-B14F-4D97-AF65-F5344CB8AC3E}">
        <p14:creationId xmlns:p14="http://schemas.microsoft.com/office/powerpoint/2010/main" val="1121544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A képen szöveg, elektronika, képernyőkép, Weblap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F3A3AF74-8702-3951-03DB-BC0013414D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6432" y="163547"/>
            <a:ext cx="9419136" cy="6530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873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ÉRETTSÉGI 2026.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371601"/>
            <a:ext cx="9685866" cy="46697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2600" b="1" dirty="0"/>
              <a:t>Időpontok</a:t>
            </a:r>
          </a:p>
          <a:p>
            <a:pPr marL="0" indent="0">
              <a:buNone/>
            </a:pPr>
            <a:r>
              <a:rPr lang="hu-HU" sz="2600" b="1" u="sng" dirty="0"/>
              <a:t>Írásbeli:</a:t>
            </a:r>
          </a:p>
          <a:p>
            <a:r>
              <a:rPr lang="hu-HU" sz="2600" b="1" dirty="0"/>
              <a:t>május 4-től-22-ig. (kötelező tárgyak: május 4-7.)</a:t>
            </a:r>
          </a:p>
          <a:p>
            <a:pPr lvl="1"/>
            <a:r>
              <a:rPr lang="hu-HU" sz="2600" b="1" dirty="0"/>
              <a:t>Kijavított dolgozatok megtekinthetők</a:t>
            </a:r>
          </a:p>
          <a:p>
            <a:pPr lvl="1"/>
            <a:r>
              <a:rPr lang="hu-HU" sz="2600" b="1" dirty="0">
                <a:solidFill>
                  <a:schemeClr val="tx1"/>
                </a:solidFill>
              </a:rPr>
              <a:t>Emelt szintű is: május </a:t>
            </a:r>
            <a:r>
              <a:rPr lang="hu-HU" sz="26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</a:rPr>
              <a:t>29</a:t>
            </a:r>
            <a:r>
              <a:rPr lang="hu-HU" sz="2600" b="1" dirty="0">
                <a:solidFill>
                  <a:schemeClr val="tx1"/>
                </a:solidFill>
              </a:rPr>
              <a:t>? (központilag jelölik majd ki)</a:t>
            </a:r>
          </a:p>
          <a:p>
            <a:pPr marL="0" indent="0">
              <a:buNone/>
            </a:pPr>
            <a:r>
              <a:rPr lang="hu-HU" sz="2600" b="1" u="sng" dirty="0"/>
              <a:t>Szóbeli:</a:t>
            </a:r>
          </a:p>
          <a:p>
            <a:r>
              <a:rPr lang="hu-HU" sz="2600" b="1" dirty="0"/>
              <a:t>emelt szintű </a:t>
            </a:r>
            <a:r>
              <a:rPr lang="hu-HU" sz="2600" b="1" dirty="0">
                <a:solidFill>
                  <a:schemeClr val="tx1"/>
                </a:solidFill>
              </a:rPr>
              <a:t>június 3-10.</a:t>
            </a:r>
          </a:p>
          <a:p>
            <a:r>
              <a:rPr lang="hu-HU" sz="2600" b="1" dirty="0"/>
              <a:t>középszintű </a:t>
            </a:r>
            <a:r>
              <a:rPr lang="hu-HU" sz="2600" b="1" dirty="0">
                <a:solidFill>
                  <a:schemeClr val="tx1"/>
                </a:solidFill>
              </a:rPr>
              <a:t>június 15 - július 1.(osztályonként 3 </a:t>
            </a:r>
            <a:r>
              <a:rPr lang="hu-HU" sz="2600" b="1" dirty="0"/>
              <a:t>nap)</a:t>
            </a:r>
          </a:p>
          <a:p>
            <a:pPr lvl="1"/>
            <a:r>
              <a:rPr lang="hu-HU" sz="2600" b="1" dirty="0">
                <a:solidFill>
                  <a:srgbClr val="FF0000"/>
                </a:solidFill>
              </a:rPr>
              <a:t> </a:t>
            </a:r>
            <a:r>
              <a:rPr lang="hu-HU" sz="2600" b="1" dirty="0">
                <a:solidFill>
                  <a:schemeClr val="tx1"/>
                </a:solidFill>
              </a:rPr>
              <a:t>(12.A/13.A 06.</a:t>
            </a:r>
            <a:r>
              <a:rPr lang="hu-HU" sz="26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</a:rPr>
              <a:t>17-19</a:t>
            </a:r>
            <a:r>
              <a:rPr lang="hu-HU" sz="2600" b="1" dirty="0">
                <a:solidFill>
                  <a:schemeClr val="tx1"/>
                </a:solidFill>
              </a:rPr>
              <a:t>. és 12.B/13.B 06.</a:t>
            </a:r>
            <a:r>
              <a:rPr lang="hu-HU" sz="26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</a:rPr>
              <a:t>22-24</a:t>
            </a:r>
            <a:r>
              <a:rPr lang="hu-HU" sz="2600" b="1" dirty="0">
                <a:solidFill>
                  <a:schemeClr val="tx1"/>
                </a:solidFill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1696917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hu-HU" b="1" dirty="0"/>
              <a:t>ÉRETTSÉGI 2026.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1123406" y="1451429"/>
            <a:ext cx="9250295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600" b="1" dirty="0"/>
              <a:t>Speciális esetek:</a:t>
            </a:r>
          </a:p>
          <a:p>
            <a:endParaRPr lang="hu-HU" sz="2600" dirty="0"/>
          </a:p>
          <a:p>
            <a:pPr marL="514350" indent="-514350">
              <a:buAutoNum type="alphaUcParenR"/>
            </a:pPr>
            <a:r>
              <a:rPr lang="hu-HU" sz="2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Év végi bukás </a:t>
            </a:r>
            <a:r>
              <a:rPr lang="hu-HU" sz="2600" dirty="0"/>
              <a:t>– nem tehet (előrehozott/rendes) érettségi vizsgát az adott tárgyból (javítóvizsga augusztusban, következő vizsgaidőszakban lehet érettségizni belőle)</a:t>
            </a:r>
          </a:p>
          <a:p>
            <a:pPr marL="514350" indent="-514350">
              <a:buAutoNum type="alphaUcParenR"/>
            </a:pPr>
            <a:r>
              <a:rPr lang="hu-HU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Sikertelen előrehozott érettségi – </a:t>
            </a:r>
            <a:r>
              <a:rPr lang="hu-HU" sz="2600" dirty="0"/>
              <a:t>csak a rendes érettségi időpontjában ismételhető!</a:t>
            </a:r>
            <a:endParaRPr lang="hu-HU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lphaUcParenR"/>
            </a:pPr>
            <a:r>
              <a:rPr lang="hu-HU" sz="2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Érettségi vizsgán alkalmazható mentességek</a:t>
            </a:r>
          </a:p>
          <a:p>
            <a:pPr marL="514350" indent="-514350">
              <a:buAutoNum type="arabicParenBoth"/>
            </a:pPr>
            <a:r>
              <a:rPr lang="hu-HU" sz="2600" dirty="0"/>
              <a:t>szakértői bizottság véleménye alapján, konkretizálva</a:t>
            </a:r>
          </a:p>
          <a:p>
            <a:pPr marL="514350" indent="-514350">
              <a:buAutoNum type="arabicParenBoth"/>
            </a:pPr>
            <a:r>
              <a:rPr lang="hu-HU" sz="2600" dirty="0"/>
              <a:t>szülői kérelemre válaszul az iskola igazgatója mentesíthet a jelentkezés határidejéig (emelten is)</a:t>
            </a:r>
          </a:p>
        </p:txBody>
      </p:sp>
    </p:spTree>
    <p:extLst>
      <p:ext uri="{BB962C8B-B14F-4D97-AF65-F5344CB8AC3E}">
        <p14:creationId xmlns:p14="http://schemas.microsoft.com/office/powerpoint/2010/main" val="2423821019"/>
      </p:ext>
    </p:extLst>
  </p:cSld>
  <p:clrMapOvr>
    <a:masterClrMapping/>
  </p:clrMapOvr>
</p:sld>
</file>

<file path=ppt/theme/theme1.xml><?xml version="1.0" encoding="utf-8"?>
<a:theme xmlns:a="http://schemas.openxmlformats.org/drawingml/2006/main" name="Dimenzió">
  <a:themeElements>
    <a:clrScheme name="Dimenzió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Dimenzió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menzió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Override1.xml><?xml version="1.0" encoding="utf-8"?>
<a:themeOverride xmlns:a="http://schemas.openxmlformats.org/drawingml/2006/main">
  <a:clrScheme name="Dimenzió">
    <a:dk1>
      <a:sysClr val="windowText" lastClr="000000"/>
    </a:dk1>
    <a:lt1>
      <a:sysClr val="window" lastClr="FFFFFF"/>
    </a:lt1>
    <a:dk2>
      <a:srgbClr val="2C3C43"/>
    </a:dk2>
    <a:lt2>
      <a:srgbClr val="EBEBEB"/>
    </a:lt2>
    <a:accent1>
      <a:srgbClr val="90C226"/>
    </a:accent1>
    <a:accent2>
      <a:srgbClr val="54A021"/>
    </a:accent2>
    <a:accent3>
      <a:srgbClr val="E6B91E"/>
    </a:accent3>
    <a:accent4>
      <a:srgbClr val="E76618"/>
    </a:accent4>
    <a:accent5>
      <a:srgbClr val="C42F1A"/>
    </a:accent5>
    <a:accent6>
      <a:srgbClr val="918655"/>
    </a:accent6>
    <a:hlink>
      <a:srgbClr val="99CA3C"/>
    </a:hlink>
    <a:folHlink>
      <a:srgbClr val="B9D18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6514</TotalTime>
  <Words>560</Words>
  <Application>Microsoft Office PowerPoint</Application>
  <PresentationFormat>Szélesvásznú</PresentationFormat>
  <Paragraphs>75</Paragraphs>
  <Slides>11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6" baseType="lpstr">
      <vt:lpstr>Arial</vt:lpstr>
      <vt:lpstr>Trebuchet MS</vt:lpstr>
      <vt:lpstr>Wingdings</vt:lpstr>
      <vt:lpstr>Wingdings 3</vt:lpstr>
      <vt:lpstr>Dimenzió</vt:lpstr>
      <vt:lpstr>ÉRETTSÉGI 2026.</vt:lpstr>
      <vt:lpstr>ÉRETTSÉGI 2026.</vt:lpstr>
      <vt:lpstr>ÉRETTSÉGI 2026.</vt:lpstr>
      <vt:lpstr>ÉRETTSÉGI 2026.</vt:lpstr>
      <vt:lpstr>PowerPoint-bemutató</vt:lpstr>
      <vt:lpstr>ÉRETTSÉGI 2026.</vt:lpstr>
      <vt:lpstr>PowerPoint-bemutató</vt:lpstr>
      <vt:lpstr>ÉRETTSÉGI 2026.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ÉRETTSÉGI 2018.</dc:title>
  <dc:creator>Réka</dc:creator>
  <cp:lastModifiedBy>Gál Gabriella</cp:lastModifiedBy>
  <cp:revision>67</cp:revision>
  <dcterms:created xsi:type="dcterms:W3CDTF">2018-01-31T10:34:18Z</dcterms:created>
  <dcterms:modified xsi:type="dcterms:W3CDTF">2026-01-22T14:24:39Z</dcterms:modified>
</cp:coreProperties>
</file>